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a:xfrm>
            <a:off x="5332412" y="5883275"/>
            <a:ext cx="4324044" cy="365125"/>
          </a:xfrm>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4294504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6" name="Footer Placeholder 5"/>
          <p:cNvSpPr>
            <a:spLocks noGrp="1"/>
          </p:cNvSpPr>
          <p:nvPr>
            <p:ph type="ftr" sz="quarter" idx="11"/>
          </p:nvPr>
        </p:nvSpPr>
        <p:spPr/>
        <p:txBody>
          <a:bodyPr/>
          <a:lstStyle/>
          <a:p>
            <a:endParaRPr lang="sr-Latn-ME"/>
          </a:p>
        </p:txBody>
      </p:sp>
      <p:sp>
        <p:nvSpPr>
          <p:cNvPr id="7" name="Slide Number Placeholder 6"/>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522604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3420571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3432635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3226095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328749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2707420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27780802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400666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a:xfrm>
            <a:off x="10951856" y="5867131"/>
            <a:ext cx="551167" cy="365125"/>
          </a:xfrm>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188752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5" name="Footer Placeholder 4"/>
          <p:cNvSpPr>
            <a:spLocks noGrp="1"/>
          </p:cNvSpPr>
          <p:nvPr>
            <p:ph type="ftr" sz="quarter" idx="11"/>
          </p:nvPr>
        </p:nvSpPr>
        <p:spPr/>
        <p:txBody>
          <a:bodyPr/>
          <a:lstStyle/>
          <a:p>
            <a:endParaRPr lang="sr-Latn-ME"/>
          </a:p>
        </p:txBody>
      </p:sp>
      <p:sp>
        <p:nvSpPr>
          <p:cNvPr id="6" name="Slide Number Placeholder 5"/>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3334440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6" name="Footer Placeholder 5"/>
          <p:cNvSpPr>
            <a:spLocks noGrp="1"/>
          </p:cNvSpPr>
          <p:nvPr>
            <p:ph type="ftr" sz="quarter" idx="11"/>
          </p:nvPr>
        </p:nvSpPr>
        <p:spPr/>
        <p:txBody>
          <a:bodyPr/>
          <a:lstStyle/>
          <a:p>
            <a:endParaRPr lang="sr-Latn-ME"/>
          </a:p>
        </p:txBody>
      </p:sp>
      <p:sp>
        <p:nvSpPr>
          <p:cNvPr id="7" name="Slide Number Placeholder 6"/>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2546683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8" name="Footer Placeholder 7"/>
          <p:cNvSpPr>
            <a:spLocks noGrp="1"/>
          </p:cNvSpPr>
          <p:nvPr>
            <p:ph type="ftr" sz="quarter" idx="11"/>
          </p:nvPr>
        </p:nvSpPr>
        <p:spPr/>
        <p:txBody>
          <a:bodyPr/>
          <a:lstStyle/>
          <a:p>
            <a:endParaRPr lang="sr-Latn-ME"/>
          </a:p>
        </p:txBody>
      </p:sp>
      <p:sp>
        <p:nvSpPr>
          <p:cNvPr id="9" name="Slide Number Placeholder 8"/>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1019026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4" name="Footer Placeholder 3"/>
          <p:cNvSpPr>
            <a:spLocks noGrp="1"/>
          </p:cNvSpPr>
          <p:nvPr>
            <p:ph type="ftr" sz="quarter" idx="11"/>
          </p:nvPr>
        </p:nvSpPr>
        <p:spPr/>
        <p:txBody>
          <a:bodyPr/>
          <a:lstStyle/>
          <a:p>
            <a:endParaRPr lang="sr-Latn-ME"/>
          </a:p>
        </p:txBody>
      </p:sp>
      <p:sp>
        <p:nvSpPr>
          <p:cNvPr id="5" name="Slide Number Placeholder 4"/>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863232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3" name="Footer Placeholder 2"/>
          <p:cNvSpPr>
            <a:spLocks noGrp="1"/>
          </p:cNvSpPr>
          <p:nvPr>
            <p:ph type="ftr" sz="quarter" idx="11"/>
          </p:nvPr>
        </p:nvSpPr>
        <p:spPr/>
        <p:txBody>
          <a:bodyPr/>
          <a:lstStyle/>
          <a:p>
            <a:endParaRPr lang="sr-Latn-ME"/>
          </a:p>
        </p:txBody>
      </p:sp>
      <p:sp>
        <p:nvSpPr>
          <p:cNvPr id="4" name="Slide Number Placeholder 3"/>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1560985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6" name="Footer Placeholder 5"/>
          <p:cNvSpPr>
            <a:spLocks noGrp="1"/>
          </p:cNvSpPr>
          <p:nvPr>
            <p:ph type="ftr" sz="quarter" idx="11"/>
          </p:nvPr>
        </p:nvSpPr>
        <p:spPr/>
        <p:txBody>
          <a:bodyPr/>
          <a:lstStyle/>
          <a:p>
            <a:endParaRPr lang="sr-Latn-ME"/>
          </a:p>
        </p:txBody>
      </p:sp>
      <p:sp>
        <p:nvSpPr>
          <p:cNvPr id="7" name="Slide Number Placeholder 6"/>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2645426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B1C6CF9-0C89-4580-8F00-A836F9485E9C}" type="datetimeFigureOut">
              <a:rPr lang="sr-Latn-ME" smtClean="0"/>
              <a:t>7.5.2019.</a:t>
            </a:fld>
            <a:endParaRPr lang="sr-Latn-ME"/>
          </a:p>
        </p:txBody>
      </p:sp>
      <p:sp>
        <p:nvSpPr>
          <p:cNvPr id="6" name="Footer Placeholder 5"/>
          <p:cNvSpPr>
            <a:spLocks noGrp="1"/>
          </p:cNvSpPr>
          <p:nvPr>
            <p:ph type="ftr" sz="quarter" idx="11"/>
          </p:nvPr>
        </p:nvSpPr>
        <p:spPr/>
        <p:txBody>
          <a:bodyPr/>
          <a:lstStyle/>
          <a:p>
            <a:endParaRPr lang="sr-Latn-ME"/>
          </a:p>
        </p:txBody>
      </p:sp>
      <p:sp>
        <p:nvSpPr>
          <p:cNvPr id="7" name="Slide Number Placeholder 6"/>
          <p:cNvSpPr>
            <a:spLocks noGrp="1"/>
          </p:cNvSpPr>
          <p:nvPr>
            <p:ph type="sldNum" sz="quarter" idx="12"/>
          </p:nvPr>
        </p:nvSpPr>
        <p:spPr/>
        <p:txBody>
          <a:bodyPr/>
          <a:lstStyle/>
          <a:p>
            <a:fld id="{C648C8F2-D219-46B9-9C35-8C5E260A0104}" type="slidenum">
              <a:rPr lang="sr-Latn-ME" smtClean="0"/>
              <a:t>‹#›</a:t>
            </a:fld>
            <a:endParaRPr lang="sr-Latn-ME"/>
          </a:p>
        </p:txBody>
      </p:sp>
    </p:spTree>
    <p:extLst>
      <p:ext uri="{BB962C8B-B14F-4D97-AF65-F5344CB8AC3E}">
        <p14:creationId xmlns:p14="http://schemas.microsoft.com/office/powerpoint/2010/main" val="2041000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B1C6CF9-0C89-4580-8F00-A836F9485E9C}" type="datetimeFigureOut">
              <a:rPr lang="sr-Latn-ME" smtClean="0"/>
              <a:t>7.5.2019.</a:t>
            </a:fld>
            <a:endParaRPr lang="sr-Latn-ME"/>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sr-Latn-ME"/>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648C8F2-D219-46B9-9C35-8C5E260A0104}" type="slidenum">
              <a:rPr lang="sr-Latn-ME" smtClean="0"/>
              <a:t>‹#›</a:t>
            </a:fld>
            <a:endParaRPr lang="sr-Latn-ME"/>
          </a:p>
        </p:txBody>
      </p:sp>
    </p:spTree>
    <p:extLst>
      <p:ext uri="{BB962C8B-B14F-4D97-AF65-F5344CB8AC3E}">
        <p14:creationId xmlns:p14="http://schemas.microsoft.com/office/powerpoint/2010/main" val="29298378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54558" y="1380068"/>
            <a:ext cx="9648465" cy="2616199"/>
          </a:xfrm>
        </p:spPr>
        <p:txBody>
          <a:bodyPr>
            <a:normAutofit fontScale="90000"/>
          </a:bodyPr>
          <a:lstStyle/>
          <a:p>
            <a:r>
              <a:rPr lang="sv-SE" dirty="0"/>
              <a:t>MOKRAĆNI SISTEM (SYSTEMA URINARIUM S.ORGANA URINARIA)</a:t>
            </a:r>
            <a:endParaRPr lang="sr-Latn-ME" dirty="0"/>
          </a:p>
        </p:txBody>
      </p:sp>
    </p:spTree>
    <p:extLst>
      <p:ext uri="{BB962C8B-B14F-4D97-AF65-F5344CB8AC3E}">
        <p14:creationId xmlns:p14="http://schemas.microsoft.com/office/powerpoint/2010/main" val="3198237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8610" y="0"/>
            <a:ext cx="10018713" cy="1752599"/>
          </a:xfrm>
        </p:spPr>
        <p:txBody>
          <a:bodyPr/>
          <a:lstStyle/>
          <a:p>
            <a:r>
              <a:rPr lang="sr-Latn-ME" dirty="0"/>
              <a:t>Ren – sastav bubrega</a:t>
            </a:r>
          </a:p>
        </p:txBody>
      </p:sp>
      <p:sp>
        <p:nvSpPr>
          <p:cNvPr id="3" name="Content Placeholder 2"/>
          <p:cNvSpPr>
            <a:spLocks noGrp="1"/>
          </p:cNvSpPr>
          <p:nvPr>
            <p:ph sz="half" idx="1"/>
          </p:nvPr>
        </p:nvSpPr>
        <p:spPr>
          <a:xfrm>
            <a:off x="1484312" y="1146220"/>
            <a:ext cx="4895055" cy="5409125"/>
          </a:xfrm>
        </p:spPr>
        <p:txBody>
          <a:bodyPr>
            <a:normAutofit/>
          </a:bodyPr>
          <a:lstStyle/>
          <a:p>
            <a:pPr marL="0" indent="0">
              <a:buNone/>
            </a:pPr>
            <a:r>
              <a:rPr lang="sr-Latn-ME" dirty="0"/>
              <a:t>Na frontalnom presjeku bubrega uočavaju se 2 supstance: središnja i periferna koje se međusobno razlikuju po bojama. </a:t>
            </a:r>
          </a:p>
          <a:p>
            <a:pPr marL="0" indent="0">
              <a:buNone/>
            </a:pPr>
            <a:r>
              <a:rPr lang="sr-Latn-ME" dirty="0"/>
              <a:t>•	</a:t>
            </a:r>
            <a:r>
              <a:rPr lang="sr-Latn-ME" dirty="0">
                <a:effectLst>
                  <a:outerShdw blurRad="38100" dist="38100" dir="2700000" algn="tl">
                    <a:srgbClr val="000000">
                      <a:alpha val="43137"/>
                    </a:srgbClr>
                  </a:outerShdw>
                </a:effectLst>
              </a:rPr>
              <a:t>Medulla renis </a:t>
            </a:r>
            <a:r>
              <a:rPr lang="sr-Latn-ME" dirty="0"/>
              <a:t>– srž bubrega postavljena u središnjem dijelu, građena od 8 do 12 bubrežnih piramida (pyramides renales Malpighii), raspoređenih u 3 sloja (prednji, srednji i zadnji); od njihovih baza polaze papilarni nastavci (200 do 300 po piramida), a njihovi vrhovi štrče u bubrežnu duplju gradeći papillae renales.</a:t>
            </a:r>
          </a:p>
          <a:p>
            <a:pPr marL="0" indent="0">
              <a:buNone/>
            </a:pPr>
            <a:r>
              <a:rPr lang="sr-Latn-ME" dirty="0"/>
              <a:t>•	</a:t>
            </a:r>
            <a:r>
              <a:rPr lang="sr-Latn-ME" dirty="0">
                <a:effectLst>
                  <a:outerShdw blurRad="38100" dist="38100" dir="2700000" algn="tl">
                    <a:srgbClr val="000000">
                      <a:alpha val="43137"/>
                    </a:srgbClr>
                  </a:outerShdw>
                </a:effectLst>
              </a:rPr>
              <a:t>Cortex renis </a:t>
            </a:r>
            <a:r>
              <a:rPr lang="sr-Latn-ME" dirty="0"/>
              <a:t>– kora bubrega koja se nalazi na periferiji i uvlači se između piramida i obrazuje collumnae renalis Bertini.</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493665" y="1403797"/>
            <a:ext cx="5698335" cy="5293217"/>
          </a:xfrm>
          <a:prstGeom prst="rect">
            <a:avLst/>
          </a:prstGeom>
        </p:spPr>
      </p:pic>
    </p:spTree>
    <p:extLst>
      <p:ext uri="{BB962C8B-B14F-4D97-AF65-F5344CB8AC3E}">
        <p14:creationId xmlns:p14="http://schemas.microsoft.com/office/powerpoint/2010/main" val="2282304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484312" y="231820"/>
            <a:ext cx="4895055" cy="6761408"/>
          </a:xfrm>
        </p:spPr>
        <p:txBody>
          <a:bodyPr/>
          <a:lstStyle/>
          <a:p>
            <a:pPr marL="0" indent="0">
              <a:buNone/>
            </a:pPr>
            <a:r>
              <a:rPr lang="sr-Latn-ME" b="1" dirty="0"/>
              <a:t>Ren – građa bubrega</a:t>
            </a:r>
          </a:p>
          <a:p>
            <a:pPr marL="0" indent="0">
              <a:buNone/>
            </a:pPr>
            <a:r>
              <a:rPr lang="sr-Latn-ME" dirty="0"/>
              <a:t>Građa bubrega:</a:t>
            </a:r>
          </a:p>
          <a:p>
            <a:pPr marL="0" indent="0">
              <a:buNone/>
            </a:pPr>
            <a:r>
              <a:rPr lang="sr-Latn-ME" dirty="0"/>
              <a:t>I.	Stroma – capsula fibrosa; intersticijum</a:t>
            </a:r>
          </a:p>
          <a:p>
            <a:pPr marL="0" indent="0">
              <a:buNone/>
            </a:pPr>
            <a:r>
              <a:rPr lang="sr-Latn-ME" dirty="0"/>
              <a:t>II.	Parenhim – nefroni i sabirni sistem bubrega</a:t>
            </a:r>
          </a:p>
          <a:p>
            <a:pPr marL="0" indent="0">
              <a:buNone/>
            </a:pPr>
            <a:r>
              <a:rPr lang="sr-Latn-ME" b="1" dirty="0"/>
              <a:t>Makroskopska građa bubrega:</a:t>
            </a:r>
          </a:p>
          <a:p>
            <a:pPr marL="0" indent="0">
              <a:buNone/>
            </a:pPr>
            <a:r>
              <a:rPr lang="sr-Latn-ME" dirty="0"/>
              <a:t>1.	Capsula fibrosa (fibrozna kapsula)</a:t>
            </a:r>
          </a:p>
          <a:p>
            <a:pPr marL="0" indent="0">
              <a:buNone/>
            </a:pPr>
            <a:r>
              <a:rPr lang="sr-Latn-ME" dirty="0"/>
              <a:t>2.	Cortex renis (kora)</a:t>
            </a:r>
          </a:p>
          <a:p>
            <a:pPr marL="0" indent="0">
              <a:buNone/>
            </a:pPr>
            <a:r>
              <a:rPr lang="sr-Latn-ME" dirty="0"/>
              <a:t>3.	Medulla renalis (srž bubrega)</a:t>
            </a:r>
          </a:p>
          <a:p>
            <a:pPr marL="0" indent="0">
              <a:buNone/>
            </a:pPr>
            <a:r>
              <a:rPr lang="sr-Latn-ME" b="1" dirty="0"/>
              <a:t>U histološkom pogledu se dijeli na 2 zone:</a:t>
            </a:r>
          </a:p>
          <a:p>
            <a:pPr marL="0" indent="0">
              <a:buNone/>
            </a:pPr>
            <a:r>
              <a:rPr lang="sr-Latn-ME" dirty="0"/>
              <a:t>1.	Spoljašnja ili periferna zona (zona externa s.peripherica)</a:t>
            </a:r>
          </a:p>
          <a:p>
            <a:pPr marL="0" indent="0">
              <a:buNone/>
            </a:pPr>
            <a:r>
              <a:rPr lang="sr-Latn-ME" dirty="0"/>
              <a:t>2.	Unutrašnja ili jukstamedularna (zona interna s.juxtamedullaris)</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555347" y="476517"/>
            <a:ext cx="5636654" cy="6233375"/>
          </a:xfrm>
          <a:prstGeom prst="rect">
            <a:avLst/>
          </a:prstGeom>
        </p:spPr>
      </p:pic>
    </p:spTree>
    <p:extLst>
      <p:ext uri="{BB962C8B-B14F-4D97-AF65-F5344CB8AC3E}">
        <p14:creationId xmlns:p14="http://schemas.microsoft.com/office/powerpoint/2010/main" val="3558926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2" y="0"/>
            <a:ext cx="10018713" cy="1752599"/>
          </a:xfrm>
        </p:spPr>
        <p:txBody>
          <a:bodyPr/>
          <a:lstStyle/>
          <a:p>
            <a:pPr algn="l"/>
            <a:r>
              <a:rPr lang="sr-Latn-ME" dirty="0"/>
              <a:t>Nephron </a:t>
            </a:r>
          </a:p>
        </p:txBody>
      </p:sp>
      <p:sp>
        <p:nvSpPr>
          <p:cNvPr id="3" name="Content Placeholder 2"/>
          <p:cNvSpPr>
            <a:spLocks noGrp="1"/>
          </p:cNvSpPr>
          <p:nvPr>
            <p:ph sz="half" idx="1"/>
          </p:nvPr>
        </p:nvSpPr>
        <p:spPr>
          <a:xfrm>
            <a:off x="1484312" y="1365161"/>
            <a:ext cx="4895055" cy="5357611"/>
          </a:xfrm>
        </p:spPr>
        <p:txBody>
          <a:bodyPr>
            <a:normAutofit/>
          </a:bodyPr>
          <a:lstStyle/>
          <a:p>
            <a:pPr marL="0" indent="0">
              <a:buNone/>
            </a:pPr>
            <a:r>
              <a:rPr lang="sr-Latn-ME" dirty="0"/>
              <a:t>•	</a:t>
            </a:r>
            <a:r>
              <a:rPr lang="sr-Latn-ME" dirty="0">
                <a:effectLst>
                  <a:outerShdw blurRad="38100" dist="38100" dir="2700000" algn="tl">
                    <a:srgbClr val="000000">
                      <a:alpha val="43137"/>
                    </a:srgbClr>
                  </a:outerShdw>
                </a:effectLst>
              </a:rPr>
              <a:t>Glomerulusa</a:t>
            </a:r>
            <a:r>
              <a:rPr lang="sr-Latn-ME" dirty="0"/>
              <a:t> – klupko arterijskih kapilara koji se nalaze u capsula glomeruli Bowmani. Kapilari ne anastomoziraju, već su uvučeni između 2 arterijska krvna suda: vas afferens (dovodna) i vas efferens (odvodna). </a:t>
            </a:r>
          </a:p>
          <a:p>
            <a:pPr marL="0" indent="0">
              <a:buNone/>
            </a:pPr>
            <a:r>
              <a:rPr lang="sr-Latn-ME" dirty="0"/>
              <a:t>•	</a:t>
            </a:r>
            <a:r>
              <a:rPr lang="sr-Latn-ME" dirty="0">
                <a:effectLst>
                  <a:outerShdw blurRad="38100" dist="38100" dir="2700000" algn="tl">
                    <a:srgbClr val="000000">
                      <a:alpha val="43137"/>
                    </a:srgbClr>
                  </a:outerShdw>
                </a:effectLst>
              </a:rPr>
              <a:t>Bowmanova kapsula </a:t>
            </a:r>
            <a:r>
              <a:rPr lang="sr-Latn-ME" dirty="0"/>
              <a:t>je građena od 2 lista koji se nastavljaju sa tubulus renalis (bubrežni kanalići) na kome se razlikuju 2 vijugava dijela (portio contorta I et II) između kojih je umetnuta Henleova petlja. </a:t>
            </a:r>
          </a:p>
          <a:p>
            <a:pPr marL="0" indent="0">
              <a:buNone/>
            </a:pPr>
            <a:r>
              <a:rPr lang="sr-Latn-ME" dirty="0"/>
              <a:t>•	 Nekoliko bubrežnih kanalića se spajaju preko sabirnih cjevčica (tubuli colligentes) i nastavljaju se papilarnim kanalom (ductus papillaris) koji se otvara na vrhu Malpighii-jeve piramide.</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860147" y="1365161"/>
            <a:ext cx="5331853" cy="5357611"/>
          </a:xfrm>
          <a:prstGeom prst="rect">
            <a:avLst/>
          </a:prstGeom>
        </p:spPr>
      </p:pic>
    </p:spTree>
    <p:extLst>
      <p:ext uri="{BB962C8B-B14F-4D97-AF65-F5344CB8AC3E}">
        <p14:creationId xmlns:p14="http://schemas.microsoft.com/office/powerpoint/2010/main" val="3968441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484312" y="978794"/>
            <a:ext cx="4895055" cy="5769735"/>
          </a:xfrm>
        </p:spPr>
        <p:txBody>
          <a:bodyPr/>
          <a:lstStyle/>
          <a:p>
            <a:pPr marL="0" indent="0">
              <a:buNone/>
            </a:pPr>
            <a:r>
              <a:rPr lang="sr-Latn-ME" dirty="0"/>
              <a:t>Pozicija nefrona u bubrežnom tkivu je takva da se u cortexu bubrega nalaze corpusculi i izvijugani djelovi bubrežnih tubula, dok se u meduli bubrega nalaze pravi djelovi bubrežnog tubulusa.</a:t>
            </a:r>
          </a:p>
          <a:p>
            <a:pPr marL="0" indent="0">
              <a:buNone/>
            </a:pPr>
            <a:r>
              <a:rPr lang="sr-Latn-ME" dirty="0"/>
              <a:t>Kortikalni dio koji je kratak i označen kao </a:t>
            </a:r>
            <a:r>
              <a:rPr lang="sr-Latn-ME" dirty="0">
                <a:effectLst>
                  <a:outerShdw blurRad="38100" dist="38100" dir="2700000" algn="tl">
                    <a:srgbClr val="000000">
                      <a:alpha val="43137"/>
                    </a:srgbClr>
                  </a:outerShdw>
                </a:effectLst>
              </a:rPr>
              <a:t>nephron breve s.corticalae</a:t>
            </a:r>
            <a:r>
              <a:rPr lang="sr-Latn-ME" dirty="0"/>
              <a:t>, intermedijalni dio označen kao </a:t>
            </a:r>
            <a:r>
              <a:rPr lang="sr-Latn-ME" dirty="0">
                <a:effectLst>
                  <a:outerShdw blurRad="38100" dist="38100" dir="2700000" algn="tl">
                    <a:srgbClr val="000000">
                      <a:alpha val="43137"/>
                    </a:srgbClr>
                  </a:outerShdw>
                </a:effectLst>
              </a:rPr>
              <a:t>nephron intermedium</a:t>
            </a:r>
            <a:r>
              <a:rPr lang="sr-Latn-ME" dirty="0"/>
              <a:t>, dugi ili jukstamedularni dio označen kao </a:t>
            </a:r>
            <a:r>
              <a:rPr lang="sr-Latn-ME" dirty="0">
                <a:effectLst>
                  <a:outerShdw blurRad="38100" dist="38100" dir="2700000" algn="tl">
                    <a:srgbClr val="000000">
                      <a:alpha val="43137"/>
                    </a:srgbClr>
                  </a:outerShdw>
                </a:effectLst>
              </a:rPr>
              <a:t>nephron longum s.juxtamedullare.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593983" y="811369"/>
            <a:ext cx="5486399" cy="5628068"/>
          </a:xfrm>
          <a:prstGeom prst="rect">
            <a:avLst/>
          </a:prstGeom>
        </p:spPr>
      </p:pic>
    </p:spTree>
    <p:extLst>
      <p:ext uri="{BB962C8B-B14F-4D97-AF65-F5344CB8AC3E}">
        <p14:creationId xmlns:p14="http://schemas.microsoft.com/office/powerpoint/2010/main" val="15691614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0010" y="0"/>
            <a:ext cx="10018713" cy="1752599"/>
          </a:xfrm>
        </p:spPr>
        <p:txBody>
          <a:bodyPr/>
          <a:lstStyle/>
          <a:p>
            <a:pPr algn="l"/>
            <a:r>
              <a:rPr lang="sr-Latn-ME" dirty="0"/>
              <a:t>Henleova petlja (ansa nephrica) </a:t>
            </a:r>
          </a:p>
        </p:txBody>
      </p:sp>
      <p:sp>
        <p:nvSpPr>
          <p:cNvPr id="3" name="Content Placeholder 2"/>
          <p:cNvSpPr>
            <a:spLocks noGrp="1"/>
          </p:cNvSpPr>
          <p:nvPr>
            <p:ph sz="half" idx="1"/>
          </p:nvPr>
        </p:nvSpPr>
        <p:spPr>
          <a:xfrm>
            <a:off x="1484312" y="1596981"/>
            <a:ext cx="4895055" cy="4194220"/>
          </a:xfrm>
        </p:spPr>
        <p:txBody>
          <a:bodyPr/>
          <a:lstStyle/>
          <a:p>
            <a:pPr marL="0" indent="0">
              <a:buNone/>
            </a:pPr>
            <a:r>
              <a:rPr lang="sr-Latn-ME" dirty="0"/>
              <a:t>Sastoji se od: </a:t>
            </a:r>
          </a:p>
          <a:p>
            <a:pPr marL="0" indent="0">
              <a:buNone/>
            </a:pPr>
            <a:r>
              <a:rPr lang="sr-Latn-ME" dirty="0"/>
              <a:t>•	Proksimalnog pravog segmenta (debeli 	nishodni krak)</a:t>
            </a:r>
          </a:p>
          <a:p>
            <a:pPr marL="0" indent="0">
              <a:buNone/>
            </a:pPr>
            <a:r>
              <a:rPr lang="sr-Latn-ME" dirty="0"/>
              <a:t>•	Tankog nishodnog dijela</a:t>
            </a:r>
          </a:p>
          <a:p>
            <a:pPr marL="0" indent="0">
              <a:buNone/>
            </a:pPr>
            <a:r>
              <a:rPr lang="sr-Latn-ME" dirty="0"/>
              <a:t>•	Tankog ushodnog dijela</a:t>
            </a:r>
          </a:p>
          <a:p>
            <a:pPr marL="0" indent="0">
              <a:buNone/>
            </a:pPr>
            <a:r>
              <a:rPr lang="sr-Latn-ME" dirty="0"/>
              <a:t>•	Distalnog pravog segmenta (debeli ushodni 	krak)</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493669" y="1300766"/>
            <a:ext cx="5698331" cy="5460642"/>
          </a:xfrm>
          <a:prstGeom prst="rect">
            <a:avLst/>
          </a:prstGeom>
        </p:spPr>
      </p:pic>
    </p:spTree>
    <p:extLst>
      <p:ext uri="{BB962C8B-B14F-4D97-AF65-F5344CB8AC3E}">
        <p14:creationId xmlns:p14="http://schemas.microsoft.com/office/powerpoint/2010/main" val="1871235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484312" y="1262131"/>
            <a:ext cx="4895055" cy="4945486"/>
          </a:xfrm>
        </p:spPr>
        <p:txBody>
          <a:bodyPr/>
          <a:lstStyle/>
          <a:p>
            <a:pPr marL="0" indent="0">
              <a:buNone/>
            </a:pPr>
            <a:r>
              <a:rPr lang="sr-Latn-ME" dirty="0">
                <a:effectLst>
                  <a:outerShdw blurRad="38100" dist="38100" dir="2700000" algn="tl">
                    <a:srgbClr val="000000">
                      <a:alpha val="43137"/>
                    </a:srgbClr>
                  </a:outerShdw>
                </a:effectLst>
              </a:rPr>
              <a:t>Lobus renalis </a:t>
            </a:r>
            <a:r>
              <a:rPr lang="sr-Latn-ME" dirty="0"/>
              <a:t>– bubrežni lobus je građen od renalne piramide sa okolnim korteksom između 2 interlobarne arterije</a:t>
            </a:r>
          </a:p>
          <a:p>
            <a:pPr marL="0" indent="0">
              <a:buNone/>
            </a:pPr>
            <a:r>
              <a:rPr lang="sr-Latn-ME" dirty="0">
                <a:effectLst>
                  <a:outerShdw blurRad="38100" dist="38100" dir="2700000" algn="tl">
                    <a:srgbClr val="000000">
                      <a:alpha val="43137"/>
                    </a:srgbClr>
                  </a:outerShdw>
                </a:effectLst>
              </a:rPr>
              <a:t>Lobulus renalis </a:t>
            </a:r>
            <a:r>
              <a:rPr lang="sr-Latn-ME" dirty="0"/>
              <a:t>– građen je od medularnih zraka i okolnog korteksa između 2 interlobularne arterije</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516710" y="811369"/>
            <a:ext cx="5563673" cy="5525037"/>
          </a:xfrm>
          <a:prstGeom prst="rect">
            <a:avLst/>
          </a:prstGeom>
        </p:spPr>
      </p:pic>
    </p:spTree>
    <p:extLst>
      <p:ext uri="{BB962C8B-B14F-4D97-AF65-F5344CB8AC3E}">
        <p14:creationId xmlns:p14="http://schemas.microsoft.com/office/powerpoint/2010/main" val="3961030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60831" y="2164723"/>
            <a:ext cx="4895055" cy="3124201"/>
          </a:xfrm>
        </p:spPr>
        <p:txBody>
          <a:bodyPr/>
          <a:lstStyle/>
          <a:p>
            <a:pPr marL="0" indent="0">
              <a:buNone/>
            </a:pPr>
            <a:r>
              <a:rPr lang="sr-Latn-ME" dirty="0">
                <a:effectLst>
                  <a:outerShdw blurRad="38100" dist="38100" dir="2700000" algn="tl">
                    <a:srgbClr val="000000">
                      <a:alpha val="43137"/>
                    </a:srgbClr>
                  </a:outerShdw>
                </a:effectLst>
              </a:rPr>
              <a:t>Naprijed:</a:t>
            </a:r>
          </a:p>
          <a:p>
            <a:r>
              <a:rPr lang="sr-Latn-ME" dirty="0"/>
              <a:t>seg.superius</a:t>
            </a:r>
          </a:p>
          <a:p>
            <a:r>
              <a:rPr lang="sr-Latn-ME" dirty="0"/>
              <a:t>seg anterius superius</a:t>
            </a:r>
          </a:p>
          <a:p>
            <a:r>
              <a:rPr lang="sr-Latn-ME" dirty="0"/>
              <a:t>seg anterius inferius</a:t>
            </a:r>
          </a:p>
          <a:p>
            <a:r>
              <a:rPr lang="sr-Latn-ME" dirty="0"/>
              <a:t>seg inferius</a:t>
            </a:r>
          </a:p>
        </p:txBody>
      </p:sp>
      <p:sp>
        <p:nvSpPr>
          <p:cNvPr id="4" name="Content Placeholder 3"/>
          <p:cNvSpPr>
            <a:spLocks noGrp="1"/>
          </p:cNvSpPr>
          <p:nvPr>
            <p:ph sz="half" idx="2"/>
          </p:nvPr>
        </p:nvSpPr>
        <p:spPr>
          <a:xfrm>
            <a:off x="7084486" y="2332149"/>
            <a:ext cx="4895056" cy="3124200"/>
          </a:xfrm>
        </p:spPr>
        <p:txBody>
          <a:bodyPr/>
          <a:lstStyle/>
          <a:p>
            <a:pPr marL="0" indent="0">
              <a:buNone/>
            </a:pPr>
            <a:r>
              <a:rPr lang="sr-Latn-ME" dirty="0">
                <a:effectLst>
                  <a:outerShdw blurRad="38100" dist="38100" dir="2700000" algn="tl">
                    <a:srgbClr val="000000">
                      <a:alpha val="43137"/>
                    </a:srgbClr>
                  </a:outerShdw>
                </a:effectLst>
              </a:rPr>
              <a:t>Pozadi: </a:t>
            </a:r>
          </a:p>
          <a:p>
            <a:r>
              <a:rPr lang="sr-Latn-ME" dirty="0"/>
              <a:t>seg superius</a:t>
            </a:r>
          </a:p>
          <a:p>
            <a:r>
              <a:rPr lang="sr-Latn-ME" dirty="0"/>
              <a:t>seg posterius</a:t>
            </a:r>
          </a:p>
          <a:p>
            <a:r>
              <a:rPr lang="sr-Latn-ME" dirty="0"/>
              <a:t>seg inferius</a:t>
            </a:r>
          </a:p>
        </p:txBody>
      </p:sp>
    </p:spTree>
    <p:extLst>
      <p:ext uri="{BB962C8B-B14F-4D97-AF65-F5344CB8AC3E}">
        <p14:creationId xmlns:p14="http://schemas.microsoft.com/office/powerpoint/2010/main" val="4247890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8610" y="0"/>
            <a:ext cx="10018713" cy="1752599"/>
          </a:xfrm>
        </p:spPr>
        <p:txBody>
          <a:bodyPr/>
          <a:lstStyle/>
          <a:p>
            <a:pPr algn="l"/>
            <a:r>
              <a:rPr lang="sr-Latn-ME" dirty="0"/>
              <a:t>REN – krvni sudovi</a:t>
            </a:r>
          </a:p>
        </p:txBody>
      </p:sp>
      <p:sp>
        <p:nvSpPr>
          <p:cNvPr id="3" name="Content Placeholder 2"/>
          <p:cNvSpPr>
            <a:spLocks noGrp="1"/>
          </p:cNvSpPr>
          <p:nvPr>
            <p:ph sz="half" idx="1"/>
          </p:nvPr>
        </p:nvSpPr>
        <p:spPr>
          <a:xfrm>
            <a:off x="1484312" y="1493949"/>
            <a:ext cx="4895055" cy="5364051"/>
          </a:xfrm>
        </p:spPr>
        <p:txBody>
          <a:bodyPr/>
          <a:lstStyle/>
          <a:p>
            <a:pPr marL="0" indent="0">
              <a:buNone/>
            </a:pPr>
            <a:r>
              <a:rPr lang="sr-Latn-ME" dirty="0">
                <a:effectLst>
                  <a:outerShdw blurRad="38100" dist="38100" dir="2700000" algn="tl">
                    <a:srgbClr val="000000">
                      <a:alpha val="43137"/>
                    </a:srgbClr>
                  </a:outerShdw>
                </a:effectLst>
              </a:rPr>
              <a:t>A.renalis</a:t>
            </a:r>
            <a:r>
              <a:rPr lang="sr-Latn-ME" dirty="0"/>
              <a:t> – koje se granaju na segmentalne arterije koje se nalaze u bubrežnim sinusima, aa interlobares, aa arcuatae, aa interlobulares (vas afferens), arteriole rectae.</a:t>
            </a:r>
          </a:p>
          <a:p>
            <a:pPr marL="0" indent="0">
              <a:buNone/>
            </a:pPr>
            <a:r>
              <a:rPr lang="sr-Latn-ME" dirty="0">
                <a:effectLst>
                  <a:outerShdw blurRad="38100" dist="38100" dir="2700000" algn="tl">
                    <a:srgbClr val="000000">
                      <a:alpha val="43137"/>
                    </a:srgbClr>
                  </a:outerShdw>
                </a:effectLst>
              </a:rPr>
              <a:t>V.renalis</a:t>
            </a:r>
            <a:r>
              <a:rPr lang="sr-Latn-ME" dirty="0"/>
              <a:t> – venulae stelatae, vv interlobulares, venule rectae, vv arcuatae, vv interlobares; uliva se u v.cava inferior.</a:t>
            </a:r>
          </a:p>
          <a:p>
            <a:pPr marL="0" indent="0">
              <a:buNone/>
            </a:pPr>
            <a:r>
              <a:rPr lang="sr-Latn-ME" dirty="0"/>
              <a:t>Inervacija bubrega – plexus renalis</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379367" y="798490"/>
            <a:ext cx="5812633" cy="5743978"/>
          </a:xfrm>
          <a:prstGeom prst="rect">
            <a:avLst/>
          </a:prstGeom>
        </p:spPr>
      </p:pic>
    </p:spTree>
    <p:extLst>
      <p:ext uri="{BB962C8B-B14F-4D97-AF65-F5344CB8AC3E}">
        <p14:creationId xmlns:p14="http://schemas.microsoft.com/office/powerpoint/2010/main" val="58205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8610" y="0"/>
            <a:ext cx="10018713" cy="1752599"/>
          </a:xfrm>
        </p:spPr>
        <p:txBody>
          <a:bodyPr/>
          <a:lstStyle/>
          <a:p>
            <a:pPr algn="l"/>
            <a:r>
              <a:rPr lang="sr-Latn-ME" dirty="0"/>
              <a:t>Pelvis renalis (bubrežna karlica) </a:t>
            </a:r>
          </a:p>
        </p:txBody>
      </p:sp>
      <p:sp>
        <p:nvSpPr>
          <p:cNvPr id="3" name="Content Placeholder 2"/>
          <p:cNvSpPr>
            <a:spLocks noGrp="1"/>
          </p:cNvSpPr>
          <p:nvPr>
            <p:ph sz="half" idx="1"/>
          </p:nvPr>
        </p:nvSpPr>
        <p:spPr>
          <a:xfrm>
            <a:off x="1484312" y="1442435"/>
            <a:ext cx="4895055" cy="4997002"/>
          </a:xfrm>
        </p:spPr>
        <p:txBody>
          <a:bodyPr/>
          <a:lstStyle/>
          <a:p>
            <a:pPr marL="0" indent="0">
              <a:buNone/>
            </a:pPr>
            <a:r>
              <a:rPr lang="sr-Latn-ME" dirty="0"/>
              <a:t>vrhovi Malpighii-jevih piramida ulaze u calices renales koji imaju izgled lijevka. </a:t>
            </a:r>
          </a:p>
          <a:p>
            <a:pPr marL="0" indent="0">
              <a:buNone/>
            </a:pPr>
            <a:r>
              <a:rPr lang="sr-Latn-ME" dirty="0"/>
              <a:t>Njihovi otvori su srasli sa bazama bubrežnih papila, a njihovi vrhovi se spajaju i obrazuju ampularno proširenje označeno kao pelvis renalis.</a:t>
            </a:r>
          </a:p>
          <a:p>
            <a:pPr marL="0" indent="0">
              <a:buNone/>
            </a:pPr>
            <a:r>
              <a:rPr lang="sr-Latn-ME" dirty="0"/>
              <a:t>Ona izlazi iz bubrežne duplje i bez jasne granice se nastavlja u ureter (mokraćovod). </a:t>
            </a:r>
          </a:p>
        </p:txBody>
      </p:sp>
      <p:pic>
        <p:nvPicPr>
          <p:cNvPr id="5" name="Content Placeholder 4"/>
          <p:cNvPicPr>
            <a:picLocks noGrp="1" noChangeAspect="1"/>
          </p:cNvPicPr>
          <p:nvPr>
            <p:ph sz="half" idx="2"/>
          </p:nvPr>
        </p:nvPicPr>
        <p:blipFill>
          <a:blip r:embed="rId2"/>
          <a:stretch>
            <a:fillRect/>
          </a:stretch>
        </p:blipFill>
        <p:spPr>
          <a:xfrm>
            <a:off x="6671257" y="1326523"/>
            <a:ext cx="5520744" cy="5331853"/>
          </a:xfrm>
          <a:prstGeom prst="rect">
            <a:avLst/>
          </a:prstGeom>
        </p:spPr>
      </p:pic>
    </p:spTree>
    <p:extLst>
      <p:ext uri="{BB962C8B-B14F-4D97-AF65-F5344CB8AC3E}">
        <p14:creationId xmlns:p14="http://schemas.microsoft.com/office/powerpoint/2010/main" val="2876783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0"/>
            <a:ext cx="10018713" cy="1752599"/>
          </a:xfrm>
        </p:spPr>
        <p:txBody>
          <a:bodyPr/>
          <a:lstStyle/>
          <a:p>
            <a:pPr algn="l"/>
            <a:r>
              <a:rPr lang="sr-Latn-ME" dirty="0"/>
              <a:t>MOKRAĆNI PUTEVI </a:t>
            </a:r>
          </a:p>
        </p:txBody>
      </p:sp>
      <p:sp>
        <p:nvSpPr>
          <p:cNvPr id="3" name="Content Placeholder 2"/>
          <p:cNvSpPr>
            <a:spLocks noGrp="1"/>
          </p:cNvSpPr>
          <p:nvPr>
            <p:ph idx="1"/>
          </p:nvPr>
        </p:nvSpPr>
        <p:spPr>
          <a:xfrm>
            <a:off x="1484309" y="1468193"/>
            <a:ext cx="10018713" cy="4735132"/>
          </a:xfrm>
        </p:spPr>
        <p:txBody>
          <a:bodyPr>
            <a:normAutofit lnSpcReduction="10000"/>
          </a:bodyPr>
          <a:lstStyle/>
          <a:p>
            <a:pPr marL="0" indent="0">
              <a:buNone/>
            </a:pPr>
            <a:r>
              <a:rPr lang="sr-Latn-ME" dirty="0"/>
              <a:t>Podijeljeni su na gornje i donje mokraćne pueteve.</a:t>
            </a:r>
          </a:p>
          <a:p>
            <a:pPr marL="0" indent="0">
              <a:buNone/>
            </a:pPr>
            <a:r>
              <a:rPr lang="sr-Latn-ME" dirty="0">
                <a:effectLst>
                  <a:outerShdw blurRad="38100" dist="38100" dir="2700000" algn="tl">
                    <a:srgbClr val="000000">
                      <a:alpha val="43137"/>
                    </a:srgbClr>
                  </a:outerShdw>
                </a:effectLst>
              </a:rPr>
              <a:t>Gornji mokraćni putevi </a:t>
            </a:r>
            <a:r>
              <a:rPr lang="sr-Latn-ME" dirty="0"/>
              <a:t>su:</a:t>
            </a:r>
          </a:p>
          <a:p>
            <a:pPr marL="0" indent="0">
              <a:buNone/>
            </a:pPr>
            <a:r>
              <a:rPr lang="sr-Latn-ME" dirty="0"/>
              <a:t>•	Calices renales (bubrežne čašice) koje mogu da budu dvojake: male (calices renales minores) i velike (calices renales majores)</a:t>
            </a:r>
          </a:p>
          <a:p>
            <a:pPr marL="0" indent="0">
              <a:buNone/>
            </a:pPr>
            <a:r>
              <a:rPr lang="sr-Latn-ME" dirty="0"/>
              <a:t>•	Pelvis renalis (bubrežne karlica) na kome se razlikuju ampularni tip (typus ampullaris) ili dendritični tip (typus dendriticus)</a:t>
            </a:r>
          </a:p>
          <a:p>
            <a:pPr marL="0" indent="0">
              <a:buNone/>
            </a:pPr>
            <a:r>
              <a:rPr lang="sr-Latn-ME" dirty="0"/>
              <a:t>•	Ureter (mokraćovod)</a:t>
            </a:r>
          </a:p>
          <a:p>
            <a:pPr marL="0" indent="0">
              <a:buNone/>
            </a:pPr>
            <a:r>
              <a:rPr lang="sr-Latn-ME" dirty="0">
                <a:effectLst>
                  <a:outerShdw blurRad="38100" dist="38100" dir="2700000" algn="tl">
                    <a:srgbClr val="000000">
                      <a:alpha val="43137"/>
                    </a:srgbClr>
                  </a:outerShdw>
                </a:effectLst>
              </a:rPr>
              <a:t>Donji mokraćni putevi </a:t>
            </a:r>
            <a:r>
              <a:rPr lang="sr-Latn-ME" dirty="0"/>
              <a:t>su:</a:t>
            </a:r>
          </a:p>
          <a:p>
            <a:pPr marL="0" indent="0">
              <a:buNone/>
            </a:pPr>
            <a:r>
              <a:rPr lang="sr-Latn-ME" dirty="0"/>
              <a:t>•	Vesica urinaria (mokraćna bešika)</a:t>
            </a:r>
          </a:p>
          <a:p>
            <a:pPr marL="0" indent="0">
              <a:buNone/>
            </a:pPr>
            <a:r>
              <a:rPr lang="sr-Latn-ME" dirty="0"/>
              <a:t>•	Urethra (mokraćna cijev)</a:t>
            </a:r>
          </a:p>
          <a:p>
            <a:pPr marL="0" indent="0">
              <a:buNone/>
            </a:pPr>
            <a:endParaRPr lang="sr-Latn-ME" dirty="0"/>
          </a:p>
        </p:txBody>
      </p:sp>
    </p:spTree>
    <p:extLst>
      <p:ext uri="{BB962C8B-B14F-4D97-AF65-F5344CB8AC3E}">
        <p14:creationId xmlns:p14="http://schemas.microsoft.com/office/powerpoint/2010/main" val="3504302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4310" y="515155"/>
            <a:ext cx="10018713" cy="5276045"/>
          </a:xfrm>
        </p:spPr>
        <p:txBody>
          <a:bodyPr/>
          <a:lstStyle/>
          <a:p>
            <a:pPr marL="0" indent="0">
              <a:buNone/>
            </a:pPr>
            <a:r>
              <a:rPr lang="sr-Latn-ME" dirty="0"/>
              <a:t>Mokraćni sistem se sastoji od:</a:t>
            </a:r>
          </a:p>
          <a:p>
            <a:pPr marL="0" indent="0">
              <a:buNone/>
            </a:pPr>
            <a:r>
              <a:rPr lang="sr-Latn-ME" dirty="0"/>
              <a:t>1.	bubrega (lijevi i desni bubreg; ren s.nephros dexter et sinister)</a:t>
            </a:r>
          </a:p>
          <a:p>
            <a:pPr marL="0" indent="0">
              <a:buNone/>
            </a:pPr>
            <a:r>
              <a:rPr lang="sr-Latn-ME" dirty="0"/>
              <a:t>2.	mokraćni putevi (calices renalis, pelvis renalis, ureter, vesica urinaria, 	urethra)</a:t>
            </a:r>
          </a:p>
          <a:p>
            <a:pPr marL="0" indent="0">
              <a:buNone/>
            </a:pPr>
            <a:endParaRPr lang="sr-Latn-ME" dirty="0"/>
          </a:p>
        </p:txBody>
      </p:sp>
    </p:spTree>
    <p:extLst>
      <p:ext uri="{BB962C8B-B14F-4D97-AF65-F5344CB8AC3E}">
        <p14:creationId xmlns:p14="http://schemas.microsoft.com/office/powerpoint/2010/main" val="2839541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0"/>
            <a:ext cx="10018713" cy="1752599"/>
          </a:xfrm>
        </p:spPr>
        <p:txBody>
          <a:bodyPr/>
          <a:lstStyle/>
          <a:p>
            <a:pPr algn="l"/>
            <a:r>
              <a:rPr lang="sr-Latn-ME" dirty="0"/>
              <a:t>URETER (MOKRAĆOVOD)</a:t>
            </a:r>
          </a:p>
        </p:txBody>
      </p:sp>
      <p:sp>
        <p:nvSpPr>
          <p:cNvPr id="3" name="Content Placeholder 2"/>
          <p:cNvSpPr>
            <a:spLocks noGrp="1"/>
          </p:cNvSpPr>
          <p:nvPr>
            <p:ph sz="half" idx="1"/>
          </p:nvPr>
        </p:nvSpPr>
        <p:spPr>
          <a:xfrm>
            <a:off x="1484312" y="1455313"/>
            <a:ext cx="4895055" cy="5100033"/>
          </a:xfrm>
        </p:spPr>
        <p:txBody>
          <a:bodyPr/>
          <a:lstStyle/>
          <a:p>
            <a:pPr marL="0" indent="0">
              <a:buNone/>
            </a:pPr>
            <a:r>
              <a:rPr lang="sr-Latn-ME" dirty="0"/>
              <a:t>Sluzokožo-mišićni organ dužine 30 cm i vodi mokraću od pelvis renalis do mokraćne bešike.</a:t>
            </a:r>
          </a:p>
          <a:p>
            <a:pPr marL="0" indent="0">
              <a:buNone/>
            </a:pPr>
            <a:r>
              <a:rPr lang="sr-Latn-ME" dirty="0"/>
              <a:t>Ureter silazi kroz retroperitonealni prostor prednjom stranom m.psoas major-a, ulazi u malu karlicu i silazi njenim bočnim zidom, a zatim se savija unutra i naprijed i završava se na dnu mokraćne bešike. </a:t>
            </a:r>
          </a:p>
          <a:p>
            <a:pPr marL="0" indent="0">
              <a:buNone/>
            </a:pPr>
            <a:r>
              <a:rPr lang="sr-Latn-ME" dirty="0"/>
              <a:t>Najuži je na prolazu kroz zid mokraćne bešike.</a:t>
            </a:r>
          </a:p>
        </p:txBody>
      </p:sp>
      <p:pic>
        <p:nvPicPr>
          <p:cNvPr id="5" name="Content Placeholder 4"/>
          <p:cNvPicPr>
            <a:picLocks noGrp="1" noChangeAspect="1"/>
          </p:cNvPicPr>
          <p:nvPr>
            <p:ph sz="half" idx="2"/>
          </p:nvPr>
        </p:nvPicPr>
        <p:blipFill>
          <a:blip r:embed="rId2"/>
          <a:stretch>
            <a:fillRect/>
          </a:stretch>
        </p:blipFill>
        <p:spPr>
          <a:xfrm>
            <a:off x="7093393" y="1275008"/>
            <a:ext cx="5098607" cy="5396248"/>
          </a:xfrm>
          <a:prstGeom prst="rect">
            <a:avLst/>
          </a:prstGeom>
        </p:spPr>
      </p:pic>
    </p:spTree>
    <p:extLst>
      <p:ext uri="{BB962C8B-B14F-4D97-AF65-F5344CB8AC3E}">
        <p14:creationId xmlns:p14="http://schemas.microsoft.com/office/powerpoint/2010/main" val="4032777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484312" y="746975"/>
            <a:ext cx="4895055" cy="5044225"/>
          </a:xfrm>
        </p:spPr>
        <p:txBody>
          <a:bodyPr/>
          <a:lstStyle/>
          <a:p>
            <a:pPr marL="0" indent="0">
              <a:buNone/>
            </a:pPr>
            <a:r>
              <a:rPr lang="sr-Latn-ME" dirty="0"/>
              <a:t>Na granici između trbušnog i karličnog dijela se nalazi </a:t>
            </a:r>
            <a:r>
              <a:rPr lang="sr-Latn-ME" dirty="0">
                <a:effectLst>
                  <a:outerShdw blurRad="38100" dist="38100" dir="2700000" algn="tl">
                    <a:srgbClr val="000000">
                      <a:alpha val="43137"/>
                    </a:srgbClr>
                  </a:outerShdw>
                </a:effectLst>
              </a:rPr>
              <a:t>flexura marginalis </a:t>
            </a:r>
            <a:r>
              <a:rPr lang="sr-Latn-ME" dirty="0"/>
              <a:t>koja na desnoj strani ukršta dio a.iliaca externa, a na lijevoj a.illiaca communis. </a:t>
            </a:r>
          </a:p>
          <a:p>
            <a:pPr marL="0" indent="0">
              <a:buNone/>
            </a:pPr>
            <a:r>
              <a:rPr lang="sr-Latn-ME" dirty="0"/>
              <a:t>Građa – fibrozni omotač koji je fiksiran uz peritoneum zadnjeg trbušnog zida. Mukozni sloj je izgrađen od urotela (epitel prelaznog tipa). Mišićni sloj je građen od glatkih mišića koji obrazuju spiralne snopove (peristaltički pokreti).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379368" y="746975"/>
            <a:ext cx="5812632" cy="5044225"/>
          </a:xfrm>
          <a:prstGeom prst="rect">
            <a:avLst/>
          </a:prstGeom>
        </p:spPr>
      </p:pic>
    </p:spTree>
    <p:extLst>
      <p:ext uri="{BB962C8B-B14F-4D97-AF65-F5344CB8AC3E}">
        <p14:creationId xmlns:p14="http://schemas.microsoft.com/office/powerpoint/2010/main" val="3543386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2" y="0"/>
            <a:ext cx="10018713" cy="1752599"/>
          </a:xfrm>
        </p:spPr>
        <p:txBody>
          <a:bodyPr/>
          <a:lstStyle/>
          <a:p>
            <a:pPr algn="l"/>
            <a:r>
              <a:rPr lang="sr-Latn-ME" dirty="0"/>
              <a:t>VESICA URINARIA (MOKRAĆNA BEŠIKA)</a:t>
            </a:r>
          </a:p>
        </p:txBody>
      </p:sp>
      <p:sp>
        <p:nvSpPr>
          <p:cNvPr id="3" name="Content Placeholder 2"/>
          <p:cNvSpPr>
            <a:spLocks noGrp="1"/>
          </p:cNvSpPr>
          <p:nvPr>
            <p:ph sz="half" idx="1"/>
          </p:nvPr>
        </p:nvSpPr>
        <p:spPr>
          <a:xfrm>
            <a:off x="1484312" y="1506829"/>
            <a:ext cx="4895055" cy="4997002"/>
          </a:xfrm>
        </p:spPr>
        <p:txBody>
          <a:bodyPr>
            <a:normAutofit/>
          </a:bodyPr>
          <a:lstStyle/>
          <a:p>
            <a:pPr marL="0" indent="0">
              <a:buNone/>
            </a:pPr>
            <a:r>
              <a:rPr lang="sr-Latn-ME" dirty="0"/>
              <a:t>Sluzokožno-mišićni rezervoar kapaciteta oko 350 kubnih cm, skuplja mokraću između 2 pražnjenja. Smještena je u prednjem dijelu karlične duplje odmah iza symphisis pubica (odvojena prostorom označenim kao spatium retropubicum Retzii koje je sastavljen od rastresitog vezivnog tkiva). Puna mokraćna bešika je kruškastog oblika sa vrhom koji je usmjeren na više prema pupku. Apex vesicae urinariae (vrh) se nastavlja sa lig umbilicallae medianum. Baza je usmjerena nadolje i put pozadi odvojena je od poda karlice sa:</a:t>
            </a:r>
          </a:p>
          <a:p>
            <a:pPr marL="0" indent="0">
              <a:buNone/>
            </a:pPr>
            <a:r>
              <a:rPr lang="sr-Latn-ME" dirty="0"/>
              <a:t>•	Kod muškaraca – prostatom, sjemenim kesicama i završnim djelovima sjemevoda</a:t>
            </a:r>
          </a:p>
          <a:p>
            <a:pPr marL="0" indent="0">
              <a:buNone/>
            </a:pPr>
            <a:r>
              <a:rPr lang="sr-Latn-ME" dirty="0"/>
              <a:t>•	Kod žena – pričvršćena je vezivnim tkivom uz prednji zid vagine i prednji zid vrata materice</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709893" y="1262129"/>
            <a:ext cx="5482107" cy="5473521"/>
          </a:xfrm>
          <a:prstGeom prst="rect">
            <a:avLst/>
          </a:prstGeom>
        </p:spPr>
      </p:pic>
    </p:spTree>
    <p:extLst>
      <p:ext uri="{BB962C8B-B14F-4D97-AF65-F5344CB8AC3E}">
        <p14:creationId xmlns:p14="http://schemas.microsoft.com/office/powerpoint/2010/main" val="3884653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484312" y="695459"/>
            <a:ext cx="4895055" cy="6162541"/>
          </a:xfrm>
        </p:spPr>
        <p:txBody>
          <a:bodyPr/>
          <a:lstStyle/>
          <a:p>
            <a:pPr marL="0" indent="0">
              <a:buNone/>
            </a:pPr>
            <a:r>
              <a:rPr lang="sr-Latn-ME" dirty="0"/>
              <a:t>Zadnji zid mokraćne bešike pokriven je peritoneumom koji se kod muškaraca prebacuje gradeći </a:t>
            </a:r>
            <a:r>
              <a:rPr lang="sr-Latn-ME" dirty="0">
                <a:effectLst>
                  <a:outerShdw blurRad="38100" dist="38100" dir="2700000" algn="tl">
                    <a:srgbClr val="000000">
                      <a:alpha val="43137"/>
                    </a:srgbClr>
                  </a:outerShdw>
                </a:effectLst>
              </a:rPr>
              <a:t>exacavatio rectovesicalis</a:t>
            </a:r>
            <a:r>
              <a:rPr lang="sr-Latn-ME" dirty="0"/>
              <a:t>, </a:t>
            </a:r>
          </a:p>
          <a:p>
            <a:pPr marL="0" indent="0">
              <a:buNone/>
            </a:pPr>
            <a:r>
              <a:rPr lang="sr-Latn-ME" dirty="0"/>
              <a:t>a kod žena između bešike i rectuma se nalazi materica koja odiže peritoneum i stvara 2 špaga: </a:t>
            </a:r>
            <a:r>
              <a:rPr lang="sr-Latn-ME" dirty="0">
                <a:effectLst>
                  <a:outerShdw blurRad="38100" dist="38100" dir="2700000" algn="tl">
                    <a:srgbClr val="000000">
                      <a:alpha val="43137"/>
                    </a:srgbClr>
                  </a:outerShdw>
                </a:effectLst>
              </a:rPr>
              <a:t>excavatio vesicouterina i excavatio rectouterina.</a:t>
            </a:r>
          </a:p>
          <a:p>
            <a:pPr marL="0" indent="0">
              <a:buNone/>
            </a:pPr>
            <a:r>
              <a:rPr lang="sr-Latn-ME" dirty="0"/>
              <a:t>Kod prazne bešike se na zadnjom zidu stvara rezervni nabor označen kao plica transversa.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632620" y="437881"/>
            <a:ext cx="5559380" cy="6297769"/>
          </a:xfrm>
          <a:prstGeom prst="rect">
            <a:avLst/>
          </a:prstGeom>
        </p:spPr>
      </p:pic>
    </p:spTree>
    <p:extLst>
      <p:ext uri="{BB962C8B-B14F-4D97-AF65-F5344CB8AC3E}">
        <p14:creationId xmlns:p14="http://schemas.microsoft.com/office/powerpoint/2010/main" val="38195332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484312" y="708339"/>
            <a:ext cx="4895055" cy="5615188"/>
          </a:xfrm>
        </p:spPr>
        <p:txBody>
          <a:bodyPr/>
          <a:lstStyle/>
          <a:p>
            <a:pPr marL="0" indent="0">
              <a:buNone/>
            </a:pPr>
            <a:r>
              <a:rPr lang="sr-Latn-ME" dirty="0"/>
              <a:t>Građa mokraćne bešike – sluzokoža mokraćne bešike je naborana, izuzev na dnu gdje se nalazi glatko trouglasto polje </a:t>
            </a:r>
            <a:r>
              <a:rPr lang="sr-Latn-ME" dirty="0">
                <a:effectLst>
                  <a:outerShdw blurRad="38100" dist="38100" dir="2700000" algn="tl">
                    <a:srgbClr val="000000">
                      <a:alpha val="43137"/>
                    </a:srgbClr>
                  </a:outerShdw>
                </a:effectLst>
              </a:rPr>
              <a:t>(trigonum vesicae Lieulandi)</a:t>
            </a:r>
            <a:r>
              <a:rPr lang="sr-Latn-ME" dirty="0"/>
              <a:t> koji se nastavlja sa uvula vesicae koji dopire do ostium urethra internum, a na zadnjim rogovima se nalaze otvori oba uretera koje spaja plica interureterica.</a:t>
            </a:r>
          </a:p>
          <a:p>
            <a:pPr marL="0" indent="0">
              <a:buNone/>
            </a:pPr>
            <a:r>
              <a:rPr lang="sr-Latn-ME" dirty="0"/>
              <a:t>Mišićni sloj je jako dobro razvijen, glatki mišići koji obrazuju spiralne snopove i označen je kao m.detrusor urinae. </a:t>
            </a:r>
          </a:p>
          <a:p>
            <a:pPr marL="0" indent="0">
              <a:buNone/>
            </a:pPr>
            <a:r>
              <a:rPr lang="sr-Latn-ME" dirty="0"/>
              <a:t>Najdonji spiralni snop mišića je označen kao m.sphincter urethrae (voljna kontrakcija).</a:t>
            </a:r>
          </a:p>
          <a:p>
            <a:pPr marL="0" indent="0">
              <a:buNone/>
            </a:pPr>
            <a:r>
              <a:rPr lang="sr-Latn-ME" dirty="0"/>
              <a:t>Inervišu ih SY i PSY.</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529590" y="618186"/>
            <a:ext cx="5662410" cy="5173014"/>
          </a:xfrm>
          <a:prstGeom prst="rect">
            <a:avLst/>
          </a:prstGeom>
        </p:spPr>
      </p:pic>
    </p:spTree>
    <p:extLst>
      <p:ext uri="{BB962C8B-B14F-4D97-AF65-F5344CB8AC3E}">
        <p14:creationId xmlns:p14="http://schemas.microsoft.com/office/powerpoint/2010/main" val="728599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2" y="0"/>
            <a:ext cx="10018713" cy="1752599"/>
          </a:xfrm>
        </p:spPr>
        <p:txBody>
          <a:bodyPr/>
          <a:lstStyle/>
          <a:p>
            <a:pPr algn="l"/>
            <a:r>
              <a:rPr lang="sr-Latn-ME" dirty="0"/>
              <a:t>URETHRA (MOKRAĆNA CIJEV)</a:t>
            </a:r>
          </a:p>
        </p:txBody>
      </p:sp>
      <p:sp>
        <p:nvSpPr>
          <p:cNvPr id="3" name="Content Placeholder 2"/>
          <p:cNvSpPr>
            <a:spLocks noGrp="1"/>
          </p:cNvSpPr>
          <p:nvPr>
            <p:ph sz="half" idx="1"/>
          </p:nvPr>
        </p:nvSpPr>
        <p:spPr>
          <a:xfrm>
            <a:off x="1484312" y="1429555"/>
            <a:ext cx="4895055" cy="4361645"/>
          </a:xfrm>
        </p:spPr>
        <p:txBody>
          <a:bodyPr/>
          <a:lstStyle/>
          <a:p>
            <a:pPr marL="0" indent="0">
              <a:buNone/>
            </a:pPr>
            <a:r>
              <a:rPr lang="sr-Latn-ME" dirty="0"/>
              <a:t>Izvodno mišićno-sluzokožni kanal mokraćne bešike. </a:t>
            </a:r>
          </a:p>
          <a:p>
            <a:pPr marL="0" indent="0">
              <a:buNone/>
            </a:pPr>
            <a:r>
              <a:rPr lang="sr-Latn-ME" dirty="0">
                <a:effectLst>
                  <a:outerShdw blurRad="38100" dist="38100" dir="2700000" algn="tl">
                    <a:srgbClr val="000000">
                      <a:alpha val="43137"/>
                    </a:srgbClr>
                  </a:outerShdw>
                </a:effectLst>
              </a:rPr>
              <a:t>Urethra feminina </a:t>
            </a:r>
            <a:r>
              <a:rPr lang="sr-Latn-ME" dirty="0"/>
              <a:t>– duga 3-5 c, polazi od mokraćne bešike, polazi u blagom luku sa konkavitetom okrenutim prema pubičnoj simfizi; pri prolasku kroz urogenitalnu dijafragmu dobija m.sphincter uretharae (voljna kontrakcija); ostium uretharae exetrnum se nalazi u prednjem zidu vagine. </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7158767" y="1429555"/>
            <a:ext cx="4895858" cy="5254580"/>
          </a:xfrm>
          <a:prstGeom prst="rect">
            <a:avLst/>
          </a:prstGeom>
        </p:spPr>
      </p:pic>
    </p:spTree>
    <p:extLst>
      <p:ext uri="{BB962C8B-B14F-4D97-AF65-F5344CB8AC3E}">
        <p14:creationId xmlns:p14="http://schemas.microsoft.com/office/powerpoint/2010/main" val="1253751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0"/>
            <a:ext cx="10018713" cy="1752599"/>
          </a:xfrm>
        </p:spPr>
        <p:txBody>
          <a:bodyPr/>
          <a:lstStyle/>
          <a:p>
            <a:r>
              <a:rPr lang="sr-Latn-ME" dirty="0"/>
              <a:t>REN (BUBREG)</a:t>
            </a:r>
          </a:p>
        </p:txBody>
      </p:sp>
      <p:sp>
        <p:nvSpPr>
          <p:cNvPr id="3" name="Content Placeholder 2"/>
          <p:cNvSpPr>
            <a:spLocks noGrp="1"/>
          </p:cNvSpPr>
          <p:nvPr>
            <p:ph idx="1"/>
          </p:nvPr>
        </p:nvSpPr>
        <p:spPr>
          <a:xfrm>
            <a:off x="1484310" y="2060621"/>
            <a:ext cx="10018713" cy="3730580"/>
          </a:xfrm>
        </p:spPr>
        <p:txBody>
          <a:bodyPr/>
          <a:lstStyle/>
          <a:p>
            <a:pPr marL="0" indent="0">
              <a:buNone/>
            </a:pPr>
            <a:r>
              <a:rPr lang="sr-Latn-ME" dirty="0"/>
              <a:t>Uloge bubrega u organizmu su:</a:t>
            </a:r>
          </a:p>
          <a:p>
            <a:pPr marL="0" indent="0">
              <a:buNone/>
            </a:pPr>
            <a:r>
              <a:rPr lang="sr-Latn-ME" dirty="0"/>
              <a:t>•	putem urina izlučuje štetne finalne produkte metabolizma i višak vode</a:t>
            </a:r>
          </a:p>
          <a:p>
            <a:pPr marL="0" indent="0">
              <a:buNone/>
            </a:pPr>
            <a:r>
              <a:rPr lang="sr-Latn-ME" dirty="0"/>
              <a:t>•	obezbjeđuje konstantni sastav tjelesnih tečnosti</a:t>
            </a:r>
          </a:p>
          <a:p>
            <a:pPr marL="0" indent="0">
              <a:buNone/>
            </a:pPr>
            <a:r>
              <a:rPr lang="sr-Latn-ME" dirty="0"/>
              <a:t>•	održavaju acidobaznu ravnotežu</a:t>
            </a:r>
          </a:p>
          <a:p>
            <a:pPr marL="0" indent="0">
              <a:buNone/>
            </a:pPr>
            <a:r>
              <a:rPr lang="sr-Latn-ME" dirty="0"/>
              <a:t>•	endokrina funkcija: eritropoetin, (stvaranje krvi), renin (regulacija krvnog pritiska) i 1,25 hydroxycholecalciferola (metabolizam kalcijuma)</a:t>
            </a:r>
          </a:p>
        </p:txBody>
      </p:sp>
    </p:spTree>
    <p:extLst>
      <p:ext uri="{BB962C8B-B14F-4D97-AF65-F5344CB8AC3E}">
        <p14:creationId xmlns:p14="http://schemas.microsoft.com/office/powerpoint/2010/main" val="4036369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355524" y="463639"/>
            <a:ext cx="4895055" cy="5525037"/>
          </a:xfrm>
        </p:spPr>
        <p:txBody>
          <a:bodyPr/>
          <a:lstStyle/>
          <a:p>
            <a:pPr marL="0" indent="0">
              <a:buNone/>
            </a:pPr>
            <a:r>
              <a:rPr lang="sr-Latn-ME" dirty="0"/>
              <a:t>Bubreg je parenhimatozni organ, oblika zrna pasulja, smješten u retroperitonealnom prostoru bočno od Th12, L1 i L2; </a:t>
            </a:r>
          </a:p>
          <a:p>
            <a:pPr marL="0" indent="0">
              <a:buNone/>
            </a:pPr>
            <a:r>
              <a:rPr lang="sr-Latn-ME" dirty="0"/>
              <a:t>desni bubreg je postavljen niže od lijevog i dopire do L3 jer je potisnut desnim lobusom jetre. </a:t>
            </a:r>
          </a:p>
          <a:p>
            <a:pPr marL="0" indent="0">
              <a:buNone/>
            </a:pPr>
            <a:r>
              <a:rPr lang="sr-Latn-ME" dirty="0"/>
              <a:t>Bubrezi su postavljeni tako da su gornji polovi udaljeni 7 cm, a donji 12 cm. </a:t>
            </a:r>
          </a:p>
          <a:p>
            <a:pPr marL="0" indent="0">
              <a:buNone/>
            </a:pPr>
            <a:r>
              <a:rPr lang="sr-Latn-ME" dirty="0"/>
              <a:t>Na središnjem dijelu njegove unutrašnje, konkavne ivice se nalazi ovalni otvor označen kao hilus renalis u kome se nalazi bubrežna karlica, bubrežne čašice i bubrežni krvni sudovi. </a:t>
            </a:r>
          </a:p>
          <a:p>
            <a:pPr marL="0" indent="0">
              <a:buNone/>
            </a:pPr>
            <a:r>
              <a:rPr lang="sr-Latn-ME" dirty="0"/>
              <a:t>Bubrežni hilusi su postavljeni u nivou poprečnih nastavaka L2 </a:t>
            </a:r>
          </a:p>
          <a:p>
            <a:pPr marL="0" indent="0">
              <a:buNone/>
            </a:pPr>
            <a:r>
              <a:rPr lang="sr-Latn-ME" dirty="0"/>
              <a:t>Težina mu je 120 do 200 gr, dimenzije 12x6x3-4 cm. </a:t>
            </a:r>
          </a:p>
        </p:txBody>
      </p:sp>
      <p:pic>
        <p:nvPicPr>
          <p:cNvPr id="5" name="Content Placeholder 4"/>
          <p:cNvPicPr>
            <a:picLocks noGrp="1" noChangeAspect="1"/>
          </p:cNvPicPr>
          <p:nvPr>
            <p:ph sz="half" idx="2"/>
          </p:nvPr>
        </p:nvPicPr>
        <p:blipFill>
          <a:blip r:embed="rId2"/>
          <a:stretch>
            <a:fillRect/>
          </a:stretch>
        </p:blipFill>
        <p:spPr>
          <a:xfrm>
            <a:off x="6375042" y="695459"/>
            <a:ext cx="5816958" cy="5095741"/>
          </a:xfrm>
          <a:prstGeom prst="rect">
            <a:avLst/>
          </a:prstGeom>
        </p:spPr>
      </p:pic>
    </p:spTree>
    <p:extLst>
      <p:ext uri="{BB962C8B-B14F-4D97-AF65-F5344CB8AC3E}">
        <p14:creationId xmlns:p14="http://schemas.microsoft.com/office/powerpoint/2010/main" val="2601958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536" y="0"/>
            <a:ext cx="10018713" cy="1752599"/>
          </a:xfrm>
        </p:spPr>
        <p:txBody>
          <a:bodyPr/>
          <a:lstStyle/>
          <a:p>
            <a:r>
              <a:rPr lang="sr-Latn-ME" dirty="0"/>
              <a:t>Ren – bubrežni omotači (bubrežna fascija, masna i vezivna kapsula)</a:t>
            </a:r>
          </a:p>
        </p:txBody>
      </p:sp>
      <p:sp>
        <p:nvSpPr>
          <p:cNvPr id="3" name="Content Placeholder 2"/>
          <p:cNvSpPr>
            <a:spLocks noGrp="1"/>
          </p:cNvSpPr>
          <p:nvPr>
            <p:ph sz="half" idx="1"/>
          </p:nvPr>
        </p:nvSpPr>
        <p:spPr>
          <a:xfrm>
            <a:off x="1484312" y="1365161"/>
            <a:ext cx="4895055" cy="5357611"/>
          </a:xfrm>
        </p:spPr>
        <p:txBody>
          <a:bodyPr>
            <a:normAutofit/>
          </a:bodyPr>
          <a:lstStyle/>
          <a:p>
            <a:pPr marL="0" indent="0">
              <a:buNone/>
            </a:pPr>
            <a:r>
              <a:rPr lang="sr-Latn-ME" dirty="0"/>
              <a:t>•	</a:t>
            </a:r>
            <a:r>
              <a:rPr lang="sr-Latn-ME" dirty="0">
                <a:effectLst>
                  <a:outerShdw blurRad="38100" dist="38100" dir="2700000" algn="tl">
                    <a:srgbClr val="000000">
                      <a:alpha val="43137"/>
                    </a:srgbClr>
                  </a:outerShdw>
                </a:effectLst>
              </a:rPr>
              <a:t>Capsula fibrosa </a:t>
            </a:r>
            <a:r>
              <a:rPr lang="sr-Latn-ME" dirty="0"/>
              <a:t>– rastresito vezivno tkivo koje naliježe na površinu bubrega, bogata je kolagenim vlaknima koji omogućavaju neznatno povećanje bubrega</a:t>
            </a:r>
          </a:p>
          <a:p>
            <a:pPr marL="0" indent="0">
              <a:buNone/>
            </a:pPr>
            <a:r>
              <a:rPr lang="sr-Latn-ME" dirty="0"/>
              <a:t>•	</a:t>
            </a:r>
            <a:r>
              <a:rPr lang="sr-Latn-ME" dirty="0">
                <a:effectLst>
                  <a:outerShdw blurRad="38100" dist="38100" dir="2700000" algn="tl">
                    <a:srgbClr val="000000">
                      <a:alpha val="43137"/>
                    </a:srgbClr>
                  </a:outerShdw>
                </a:effectLst>
              </a:rPr>
              <a:t>Capsula adiposa </a:t>
            </a:r>
            <a:r>
              <a:rPr lang="sr-Latn-ME" dirty="0"/>
              <a:t>– razvija se poslije 8-me godine života</a:t>
            </a:r>
          </a:p>
          <a:p>
            <a:pPr marL="0" indent="0">
              <a:buNone/>
            </a:pPr>
            <a:r>
              <a:rPr lang="sr-Latn-ME" dirty="0"/>
              <a:t>•	</a:t>
            </a:r>
            <a:r>
              <a:rPr lang="sr-Latn-ME" dirty="0">
                <a:effectLst>
                  <a:outerShdw blurRad="38100" dist="38100" dir="2700000" algn="tl">
                    <a:srgbClr val="000000">
                      <a:alpha val="43137"/>
                    </a:srgbClr>
                  </a:outerShdw>
                </a:effectLst>
              </a:rPr>
              <a:t>Fascijalni omotač </a:t>
            </a:r>
            <a:r>
              <a:rPr lang="sr-Latn-ME" dirty="0"/>
              <a:t>(od transverzalne fascije) – cijepa se u 2 lista koji obavijaju bubreg i nadbubrežne žlijezde; zadnji list se priključuje fasciji m.quadratus lumborum</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7160550" y="1584101"/>
            <a:ext cx="4932712" cy="5273899"/>
          </a:xfrm>
          <a:prstGeom prst="rect">
            <a:avLst/>
          </a:prstGeom>
        </p:spPr>
      </p:pic>
    </p:spTree>
    <p:extLst>
      <p:ext uri="{BB962C8B-B14F-4D97-AF65-F5344CB8AC3E}">
        <p14:creationId xmlns:p14="http://schemas.microsoft.com/office/powerpoint/2010/main" val="109961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0010" y="0"/>
            <a:ext cx="10018713" cy="1752599"/>
          </a:xfrm>
        </p:spPr>
        <p:txBody>
          <a:bodyPr/>
          <a:lstStyle/>
          <a:p>
            <a:r>
              <a:rPr lang="sr-Latn-ME" dirty="0"/>
              <a:t>Ren – skeletopski odnosi</a:t>
            </a:r>
          </a:p>
        </p:txBody>
      </p:sp>
      <p:sp>
        <p:nvSpPr>
          <p:cNvPr id="3" name="Content Placeholder 2"/>
          <p:cNvSpPr>
            <a:spLocks noGrp="1"/>
          </p:cNvSpPr>
          <p:nvPr>
            <p:ph sz="half" idx="1"/>
          </p:nvPr>
        </p:nvSpPr>
        <p:spPr>
          <a:xfrm>
            <a:off x="1484312" y="1326524"/>
            <a:ext cx="4895055" cy="5164427"/>
          </a:xfrm>
        </p:spPr>
        <p:txBody>
          <a:bodyPr/>
          <a:lstStyle/>
          <a:p>
            <a:pPr marL="0" indent="0">
              <a:buNone/>
            </a:pPr>
            <a:r>
              <a:rPr lang="sr-Latn-ME" dirty="0"/>
              <a:t>Bubrezi su postavljeni u visini Th12, L1 i L2; </a:t>
            </a:r>
          </a:p>
          <a:p>
            <a:pPr marL="0" indent="0">
              <a:buNone/>
            </a:pPr>
            <a:r>
              <a:rPr lang="sr-Latn-ME" dirty="0"/>
              <a:t>desno Th12-L3, 2-3 cm od cristae illiacae, </a:t>
            </a:r>
          </a:p>
          <a:p>
            <a:pPr marL="0" indent="0">
              <a:buNone/>
            </a:pPr>
            <a:r>
              <a:rPr lang="sr-Latn-ME" dirty="0"/>
              <a:t>lijevo Th11-L3, 4-5 cm iznad cristae illiacae. </a:t>
            </a:r>
          </a:p>
          <a:p>
            <a:pPr marL="0" indent="0">
              <a:buNone/>
            </a:pPr>
            <a:r>
              <a:rPr lang="sr-Latn-ME" dirty="0"/>
              <a:t>Postavljeni su tako da su gornji polovi bubrega međusobno udaljeni 7 cm, a donji 12 cm. </a:t>
            </a:r>
          </a:p>
        </p:txBody>
      </p:sp>
      <p:pic>
        <p:nvPicPr>
          <p:cNvPr id="5" name="Content Placeholder 4"/>
          <p:cNvPicPr>
            <a:picLocks noGrp="1" noChangeAspect="1"/>
          </p:cNvPicPr>
          <p:nvPr>
            <p:ph sz="half" idx="2"/>
          </p:nvPr>
        </p:nvPicPr>
        <p:blipFill>
          <a:blip r:embed="rId2"/>
          <a:stretch>
            <a:fillRect/>
          </a:stretch>
        </p:blipFill>
        <p:spPr>
          <a:xfrm>
            <a:off x="6993228" y="1326524"/>
            <a:ext cx="4610637" cy="5531476"/>
          </a:xfrm>
          <a:prstGeom prst="rect">
            <a:avLst/>
          </a:prstGeom>
        </p:spPr>
      </p:pic>
    </p:spTree>
    <p:extLst>
      <p:ext uri="{BB962C8B-B14F-4D97-AF65-F5344CB8AC3E}">
        <p14:creationId xmlns:p14="http://schemas.microsoft.com/office/powerpoint/2010/main" val="1359917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0010" y="0"/>
            <a:ext cx="10018713" cy="1752599"/>
          </a:xfrm>
        </p:spPr>
        <p:txBody>
          <a:bodyPr/>
          <a:lstStyle/>
          <a:p>
            <a:r>
              <a:rPr lang="sr-Latn-ME" dirty="0"/>
              <a:t>Sintopski odnosi prednje strane lijevog i desnog bubrega</a:t>
            </a:r>
          </a:p>
        </p:txBody>
      </p:sp>
      <p:sp>
        <p:nvSpPr>
          <p:cNvPr id="3" name="Content Placeholder 2"/>
          <p:cNvSpPr>
            <a:spLocks noGrp="1"/>
          </p:cNvSpPr>
          <p:nvPr>
            <p:ph sz="half" idx="1"/>
          </p:nvPr>
        </p:nvSpPr>
        <p:spPr>
          <a:xfrm>
            <a:off x="1484312" y="1752599"/>
            <a:ext cx="4895055" cy="4751232"/>
          </a:xfrm>
        </p:spPr>
        <p:txBody>
          <a:bodyPr/>
          <a:lstStyle/>
          <a:p>
            <a:pPr marL="0" indent="0">
              <a:buNone/>
            </a:pPr>
            <a:r>
              <a:rPr lang="sr-Latn-ME" dirty="0">
                <a:effectLst>
                  <a:outerShdw blurRad="38100" dist="38100" dir="2700000" algn="tl">
                    <a:srgbClr val="000000">
                      <a:alpha val="43137"/>
                    </a:srgbClr>
                  </a:outerShdw>
                </a:effectLst>
              </a:rPr>
              <a:t>Desni bubreg: </a:t>
            </a:r>
            <a:r>
              <a:rPr lang="sr-Latn-ME" dirty="0"/>
              <a:t>gl suprarenalis dex, hepar, duodenum, flexura coli dexter</a:t>
            </a:r>
          </a:p>
          <a:p>
            <a:pPr marL="0" indent="0">
              <a:buNone/>
            </a:pPr>
            <a:r>
              <a:rPr lang="sr-Latn-ME" dirty="0">
                <a:effectLst>
                  <a:outerShdw blurRad="38100" dist="38100" dir="2700000" algn="tl">
                    <a:srgbClr val="000000">
                      <a:alpha val="43137"/>
                    </a:srgbClr>
                  </a:outerShdw>
                </a:effectLst>
              </a:rPr>
              <a:t>Lijevi bubreg: </a:t>
            </a:r>
            <a:r>
              <a:rPr lang="sr-Latn-ME" dirty="0"/>
              <a:t>gl.suprarenalis sinister,gaster, splen, pancreas, ansae intestinales, flexura colli sinistra</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493670" y="1648496"/>
            <a:ext cx="5698330" cy="5209504"/>
          </a:xfrm>
          <a:prstGeom prst="rect">
            <a:avLst/>
          </a:prstGeom>
        </p:spPr>
      </p:pic>
    </p:spTree>
    <p:extLst>
      <p:ext uri="{BB962C8B-B14F-4D97-AF65-F5344CB8AC3E}">
        <p14:creationId xmlns:p14="http://schemas.microsoft.com/office/powerpoint/2010/main" val="1991167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2" y="0"/>
            <a:ext cx="10018713" cy="1752599"/>
          </a:xfrm>
        </p:spPr>
        <p:txBody>
          <a:bodyPr/>
          <a:lstStyle/>
          <a:p>
            <a:r>
              <a:rPr lang="sr-Latn-ME" dirty="0"/>
              <a:t>Odnosi zadnje strane lijevog i desnog bubrega u retroperitonealnom prostoru</a:t>
            </a:r>
          </a:p>
        </p:txBody>
      </p:sp>
      <p:sp>
        <p:nvSpPr>
          <p:cNvPr id="3" name="Content Placeholder 2"/>
          <p:cNvSpPr>
            <a:spLocks noGrp="1"/>
          </p:cNvSpPr>
          <p:nvPr>
            <p:ph sz="half" idx="1"/>
          </p:nvPr>
        </p:nvSpPr>
        <p:spPr>
          <a:xfrm>
            <a:off x="1484312" y="1752599"/>
            <a:ext cx="4895055" cy="4867142"/>
          </a:xfrm>
        </p:spPr>
        <p:txBody>
          <a:bodyPr/>
          <a:lstStyle/>
          <a:p>
            <a:pPr marL="0" indent="0">
              <a:buNone/>
            </a:pPr>
            <a:r>
              <a:rPr lang="sr-Latn-ME" dirty="0"/>
              <a:t>Zadnje strane bubrega su u odnosu sa: diafragmom, m.transversus abdominis, m.quadratus lumborum i m.psoas major.</a:t>
            </a:r>
          </a:p>
          <a:p>
            <a:pPr marL="0" indent="0">
              <a:buNone/>
            </a:pPr>
            <a:r>
              <a:rPr lang="sr-Latn-ME" dirty="0"/>
              <a:t>Zadnje strane lijevog i desnog bubrega: lijevi bubreg odgovara XI i XII rebru, a desni u visini XII rebra (niže postavljen).</a:t>
            </a:r>
          </a:p>
          <a:p>
            <a:pPr marL="0" indent="0">
              <a:buNone/>
            </a:pPr>
            <a:endParaRPr lang="sr-Latn-ME" dirty="0"/>
          </a:p>
        </p:txBody>
      </p:sp>
      <p:pic>
        <p:nvPicPr>
          <p:cNvPr id="5" name="Content Placeholder 4"/>
          <p:cNvPicPr>
            <a:picLocks noGrp="1" noChangeAspect="1"/>
          </p:cNvPicPr>
          <p:nvPr>
            <p:ph sz="half" idx="2"/>
          </p:nvPr>
        </p:nvPicPr>
        <p:blipFill>
          <a:blip r:embed="rId2"/>
          <a:stretch>
            <a:fillRect/>
          </a:stretch>
        </p:blipFill>
        <p:spPr>
          <a:xfrm>
            <a:off x="6787166" y="1571223"/>
            <a:ext cx="5404834" cy="5396247"/>
          </a:xfrm>
          <a:prstGeom prst="rect">
            <a:avLst/>
          </a:prstGeom>
        </p:spPr>
      </p:pic>
    </p:spTree>
    <p:extLst>
      <p:ext uri="{BB962C8B-B14F-4D97-AF65-F5344CB8AC3E}">
        <p14:creationId xmlns:p14="http://schemas.microsoft.com/office/powerpoint/2010/main" val="4221284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2" y="0"/>
            <a:ext cx="10018713" cy="1752599"/>
          </a:xfrm>
        </p:spPr>
        <p:txBody>
          <a:bodyPr/>
          <a:lstStyle/>
          <a:p>
            <a:r>
              <a:rPr lang="sr-Latn-ME" dirty="0"/>
              <a:t>Ren – morphologia externa</a:t>
            </a:r>
          </a:p>
        </p:txBody>
      </p:sp>
      <p:sp>
        <p:nvSpPr>
          <p:cNvPr id="3" name="Content Placeholder 2"/>
          <p:cNvSpPr>
            <a:spLocks noGrp="1"/>
          </p:cNvSpPr>
          <p:nvPr>
            <p:ph sz="half" idx="1"/>
          </p:nvPr>
        </p:nvSpPr>
        <p:spPr>
          <a:xfrm>
            <a:off x="1484312" y="1752599"/>
            <a:ext cx="4895055" cy="4038601"/>
          </a:xfrm>
        </p:spPr>
        <p:txBody>
          <a:bodyPr/>
          <a:lstStyle/>
          <a:p>
            <a:pPr marL="0" indent="0">
              <a:buNone/>
            </a:pPr>
            <a:r>
              <a:rPr lang="sr-Latn-ME" dirty="0"/>
              <a:t>Opisuju se: </a:t>
            </a:r>
          </a:p>
          <a:p>
            <a:pPr marL="0" indent="0">
              <a:buNone/>
            </a:pPr>
            <a:r>
              <a:rPr lang="sr-Latn-ME" dirty="0"/>
              <a:t>2 strane (facies anterior et posterior), </a:t>
            </a:r>
          </a:p>
          <a:p>
            <a:pPr marL="0" indent="0">
              <a:buNone/>
            </a:pPr>
            <a:r>
              <a:rPr lang="sr-Latn-ME" dirty="0"/>
              <a:t>2 ivice (margo lateralis et margo medialis) </a:t>
            </a:r>
          </a:p>
          <a:p>
            <a:pPr marL="0" indent="0">
              <a:buNone/>
            </a:pPr>
            <a:r>
              <a:rPr lang="sr-Latn-ME" dirty="0"/>
              <a:t>2 pola (extremiats superiot et inferior).</a:t>
            </a:r>
          </a:p>
        </p:txBody>
      </p:sp>
      <p:pic>
        <p:nvPicPr>
          <p:cNvPr id="5" name="Content Placeholder 4"/>
          <p:cNvPicPr>
            <a:picLocks noGrp="1" noChangeAspect="1"/>
          </p:cNvPicPr>
          <p:nvPr>
            <p:ph sz="half" idx="2"/>
          </p:nvPr>
        </p:nvPicPr>
        <p:blipFill>
          <a:blip r:embed="rId2"/>
          <a:stretch>
            <a:fillRect/>
          </a:stretch>
        </p:blipFill>
        <p:spPr>
          <a:xfrm>
            <a:off x="5962918" y="1352283"/>
            <a:ext cx="6229082" cy="5383368"/>
          </a:xfrm>
          <a:prstGeom prst="rect">
            <a:avLst/>
          </a:prstGeom>
        </p:spPr>
      </p:pic>
    </p:spTree>
    <p:extLst>
      <p:ext uri="{BB962C8B-B14F-4D97-AF65-F5344CB8AC3E}">
        <p14:creationId xmlns:p14="http://schemas.microsoft.com/office/powerpoint/2010/main" val="20648633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Parallax</Template>
  <TotalTime>314</TotalTime>
  <Words>1072</Words>
  <Application>Microsoft Office PowerPoint</Application>
  <PresentationFormat>Widescreen</PresentationFormat>
  <Paragraphs>111</Paragraphs>
  <Slides>25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Corbel</vt:lpstr>
      <vt:lpstr>Parallax</vt:lpstr>
      <vt:lpstr>MOKRAĆNI SISTEM (SYSTEMA URINARIUM S.ORGANA URINARIA)</vt:lpstr>
      <vt:lpstr>PowerPoint Presentation</vt:lpstr>
      <vt:lpstr>REN (BUBREG)</vt:lpstr>
      <vt:lpstr>PowerPoint Presentation</vt:lpstr>
      <vt:lpstr>Ren – bubrežni omotači (bubrežna fascija, masna i vezivna kapsula)</vt:lpstr>
      <vt:lpstr>Ren – skeletopski odnosi</vt:lpstr>
      <vt:lpstr>Sintopski odnosi prednje strane lijevog i desnog bubrega</vt:lpstr>
      <vt:lpstr>Odnosi zadnje strane lijevog i desnog bubrega u retroperitonealnom prostoru</vt:lpstr>
      <vt:lpstr>Ren – morphologia externa</vt:lpstr>
      <vt:lpstr>Ren – sastav bubrega</vt:lpstr>
      <vt:lpstr>PowerPoint Presentation</vt:lpstr>
      <vt:lpstr>Nephron </vt:lpstr>
      <vt:lpstr>PowerPoint Presentation</vt:lpstr>
      <vt:lpstr>Henleova petlja (ansa nephrica) </vt:lpstr>
      <vt:lpstr>PowerPoint Presentation</vt:lpstr>
      <vt:lpstr>PowerPoint Presentation</vt:lpstr>
      <vt:lpstr>REN – krvni sudovi</vt:lpstr>
      <vt:lpstr>Pelvis renalis (bubrežna karlica) </vt:lpstr>
      <vt:lpstr>MOKRAĆNI PUTEVI </vt:lpstr>
      <vt:lpstr>URETER (MOKRAĆOVOD)</vt:lpstr>
      <vt:lpstr>PowerPoint Presentation</vt:lpstr>
      <vt:lpstr>VESICA URINARIA (MOKRAĆNA BEŠIKA)</vt:lpstr>
      <vt:lpstr>PowerPoint Presentation</vt:lpstr>
      <vt:lpstr>PowerPoint Presentation</vt:lpstr>
      <vt:lpstr>URETHRA (MOKRAĆNA CIJEV)</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MOKRAĆNI SISTEM (SYSTEMA URINARIUM S.ORGANA URINARIA)</dc:title>
  <dc:creator>Medicina</dc:creator>
  <cp:lastModifiedBy>vjeroslava slavic</cp:lastModifiedBy>
  <cp:revision>17</cp:revision>
  <dcterms:created xsi:type="dcterms:W3CDTF">2015-04-27T20:53:24Z</dcterms:created>
  <dcterms:modified xsi:type="dcterms:W3CDTF">2019-05-07T08:04:06Z</dcterms:modified>
</cp:coreProperties>
</file>